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8" r:id="rId4"/>
    <p:sldId id="269" r:id="rId5"/>
    <p:sldId id="264" r:id="rId6"/>
    <p:sldId id="265" r:id="rId7"/>
    <p:sldId id="266" r:id="rId8"/>
    <p:sldId id="267" r:id="rId9"/>
    <p:sldId id="261" r:id="rId10"/>
    <p:sldId id="260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2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DF809-DE84-450A-8A6C-6B76194104A7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</dgm:pt>
    <dgm:pt modelId="{0D1E323F-787F-4132-8738-2286D504503F}">
      <dgm:prSet phldrT="[Tekst]" custT="1"/>
      <dgm:spPr/>
      <dgm:t>
        <a:bodyPr/>
        <a:lstStyle/>
        <a:p>
          <a:r>
            <a:rPr lang="nl-BE" sz="2400"/>
            <a:t>PRODUCTIVITEIT (1960)</a:t>
          </a:r>
        </a:p>
      </dgm:t>
    </dgm:pt>
    <dgm:pt modelId="{7EA9B601-30DE-4659-912E-3D1FA216FF36}" type="parTrans" cxnId="{4A54657A-DBB4-4597-89A8-B667891AC444}">
      <dgm:prSet/>
      <dgm:spPr/>
      <dgm:t>
        <a:bodyPr/>
        <a:lstStyle/>
        <a:p>
          <a:endParaRPr lang="nl-BE"/>
        </a:p>
      </dgm:t>
    </dgm:pt>
    <dgm:pt modelId="{D953B614-CA18-4495-9C01-DC83C6673B6A}" type="sibTrans" cxnId="{4A54657A-DBB4-4597-89A8-B667891AC444}">
      <dgm:prSet/>
      <dgm:spPr/>
      <dgm:t>
        <a:bodyPr/>
        <a:lstStyle/>
        <a:p>
          <a:endParaRPr lang="nl-BE"/>
        </a:p>
      </dgm:t>
    </dgm:pt>
    <dgm:pt modelId="{1B71A91D-F4AA-4039-B28B-A37D38293E31}">
      <dgm:prSet phldrT="[Tekst]" custT="1"/>
      <dgm:spPr/>
      <dgm:t>
        <a:bodyPr/>
        <a:lstStyle/>
        <a:p>
          <a:r>
            <a:rPr lang="nl-BE" sz="2400" dirty="0"/>
            <a:t>KWALITEIT (1970)</a:t>
          </a:r>
        </a:p>
      </dgm:t>
    </dgm:pt>
    <dgm:pt modelId="{6AC6A3F0-B65B-438C-A068-461E7C7300A9}" type="parTrans" cxnId="{DA79456A-652E-423E-8762-926ADAF26DCC}">
      <dgm:prSet/>
      <dgm:spPr/>
      <dgm:t>
        <a:bodyPr/>
        <a:lstStyle/>
        <a:p>
          <a:endParaRPr lang="nl-BE"/>
        </a:p>
      </dgm:t>
    </dgm:pt>
    <dgm:pt modelId="{84688364-6DFC-49DF-95A9-D0804C0F3AAD}" type="sibTrans" cxnId="{DA79456A-652E-423E-8762-926ADAF26DCC}">
      <dgm:prSet/>
      <dgm:spPr/>
      <dgm:t>
        <a:bodyPr/>
        <a:lstStyle/>
        <a:p>
          <a:endParaRPr lang="nl-BE"/>
        </a:p>
      </dgm:t>
    </dgm:pt>
    <dgm:pt modelId="{A9DD6DDD-23FA-4792-AEE6-D96E552FD35A}">
      <dgm:prSet phldrT="[Tekst]" custT="1"/>
      <dgm:spPr/>
      <dgm:t>
        <a:bodyPr/>
        <a:lstStyle/>
        <a:p>
          <a:r>
            <a:rPr lang="nl-BE" sz="2400"/>
            <a:t>INNOVATIVITEIT (1990)</a:t>
          </a:r>
        </a:p>
      </dgm:t>
    </dgm:pt>
    <dgm:pt modelId="{780CD861-523F-4BB7-A7B1-50C3A7405916}" type="parTrans" cxnId="{5502A998-E5CA-4290-84B0-1F47910CCE83}">
      <dgm:prSet/>
      <dgm:spPr/>
      <dgm:t>
        <a:bodyPr/>
        <a:lstStyle/>
        <a:p>
          <a:endParaRPr lang="nl-BE"/>
        </a:p>
      </dgm:t>
    </dgm:pt>
    <dgm:pt modelId="{BD3E523E-B167-4D90-A886-F20CB5435276}" type="sibTrans" cxnId="{5502A998-E5CA-4290-84B0-1F47910CCE83}">
      <dgm:prSet/>
      <dgm:spPr/>
      <dgm:t>
        <a:bodyPr/>
        <a:lstStyle/>
        <a:p>
          <a:endParaRPr lang="nl-BE"/>
        </a:p>
      </dgm:t>
    </dgm:pt>
    <dgm:pt modelId="{CA157EFB-0596-4DAB-8270-2E1B7CC990DD}">
      <dgm:prSet phldrT="[Tekst]" custT="1"/>
      <dgm:spPr/>
      <dgm:t>
        <a:bodyPr/>
        <a:lstStyle/>
        <a:p>
          <a:r>
            <a:rPr lang="nl-BE" sz="2400"/>
            <a:t>FLEXIBILITEIT (1980)</a:t>
          </a:r>
        </a:p>
      </dgm:t>
    </dgm:pt>
    <dgm:pt modelId="{AD3C3470-818E-427B-BA38-F1B32722781D}" type="parTrans" cxnId="{409B91E5-44C3-4A1B-BA43-17C9B6F78299}">
      <dgm:prSet/>
      <dgm:spPr/>
      <dgm:t>
        <a:bodyPr/>
        <a:lstStyle/>
        <a:p>
          <a:endParaRPr lang="nl-BE"/>
        </a:p>
      </dgm:t>
    </dgm:pt>
    <dgm:pt modelId="{02F3F010-A758-4D0A-A0CB-5323ECAE6319}" type="sibTrans" cxnId="{409B91E5-44C3-4A1B-BA43-17C9B6F78299}">
      <dgm:prSet/>
      <dgm:spPr/>
      <dgm:t>
        <a:bodyPr/>
        <a:lstStyle/>
        <a:p>
          <a:endParaRPr lang="nl-BE"/>
        </a:p>
      </dgm:t>
    </dgm:pt>
    <dgm:pt modelId="{AAEF7920-CA3E-4BD1-8A59-075A5E3E88FD}">
      <dgm:prSet phldrT="[Tekst]" custT="1"/>
      <dgm:spPr/>
      <dgm:t>
        <a:bodyPr/>
        <a:lstStyle/>
        <a:p>
          <a:r>
            <a:rPr lang="nl-BE" sz="2400"/>
            <a:t>DUURZAAMHEID (2000)</a:t>
          </a:r>
        </a:p>
      </dgm:t>
    </dgm:pt>
    <dgm:pt modelId="{D9B93166-29F3-4936-BE23-768210C12E17}" type="parTrans" cxnId="{6E1D8E15-441D-4F46-B1F4-80085290CE54}">
      <dgm:prSet/>
      <dgm:spPr/>
      <dgm:t>
        <a:bodyPr/>
        <a:lstStyle/>
        <a:p>
          <a:endParaRPr lang="nl-BE"/>
        </a:p>
      </dgm:t>
    </dgm:pt>
    <dgm:pt modelId="{84952020-6DF1-43E7-ACBC-C28C5D89EBC7}" type="sibTrans" cxnId="{6E1D8E15-441D-4F46-B1F4-80085290CE54}">
      <dgm:prSet/>
      <dgm:spPr/>
      <dgm:t>
        <a:bodyPr/>
        <a:lstStyle/>
        <a:p>
          <a:endParaRPr lang="nl-BE"/>
        </a:p>
      </dgm:t>
    </dgm:pt>
    <dgm:pt modelId="{E66A4CD4-0F34-4FBE-9848-0F6A7976E165}">
      <dgm:prSet phldrT="[Tekst]" custT="1"/>
      <dgm:spPr/>
      <dgm:t>
        <a:bodyPr/>
        <a:lstStyle/>
        <a:p>
          <a:r>
            <a:rPr lang="nl-BE" sz="2400"/>
            <a:t>WERKBAARHEID (2010)</a:t>
          </a:r>
        </a:p>
      </dgm:t>
    </dgm:pt>
    <dgm:pt modelId="{7B6BA120-1284-4DC6-9EAB-C6C1ADEAAC60}" type="parTrans" cxnId="{719DE14E-CD21-4FD7-A7CA-9746CFA7B7AD}">
      <dgm:prSet/>
      <dgm:spPr/>
      <dgm:t>
        <a:bodyPr/>
        <a:lstStyle/>
        <a:p>
          <a:endParaRPr lang="nl-BE"/>
        </a:p>
      </dgm:t>
    </dgm:pt>
    <dgm:pt modelId="{3A6EA454-1EA7-43B0-A6A6-6749D609C289}" type="sibTrans" cxnId="{719DE14E-CD21-4FD7-A7CA-9746CFA7B7AD}">
      <dgm:prSet/>
      <dgm:spPr/>
      <dgm:t>
        <a:bodyPr/>
        <a:lstStyle/>
        <a:p>
          <a:endParaRPr lang="nl-BE"/>
        </a:p>
      </dgm:t>
    </dgm:pt>
    <dgm:pt modelId="{A38BD70C-E3C6-471D-ACA1-986E642E338D}" type="pres">
      <dgm:prSet presAssocID="{5DFDF809-DE84-450A-8A6C-6B76194104A7}" presName="Name0" presStyleCnt="0">
        <dgm:presLayoutVars>
          <dgm:dir/>
          <dgm:animLvl val="lvl"/>
          <dgm:resizeHandles val="exact"/>
        </dgm:presLayoutVars>
      </dgm:prSet>
      <dgm:spPr/>
    </dgm:pt>
    <dgm:pt modelId="{92E7EEA9-7B2F-4FC0-AB75-2ED006010F00}" type="pres">
      <dgm:prSet presAssocID="{E66A4CD4-0F34-4FBE-9848-0F6A7976E165}" presName="boxAndChildren" presStyleCnt="0"/>
      <dgm:spPr/>
    </dgm:pt>
    <dgm:pt modelId="{272F6F09-7411-409D-8F36-9FE387F60531}" type="pres">
      <dgm:prSet presAssocID="{E66A4CD4-0F34-4FBE-9848-0F6A7976E165}" presName="parentTextBox" presStyleLbl="node1" presStyleIdx="0" presStyleCnt="6"/>
      <dgm:spPr/>
      <dgm:t>
        <a:bodyPr/>
        <a:lstStyle/>
        <a:p>
          <a:endParaRPr lang="nl-BE"/>
        </a:p>
      </dgm:t>
    </dgm:pt>
    <dgm:pt modelId="{94E68804-0809-4579-A567-2E34E4E4B114}" type="pres">
      <dgm:prSet presAssocID="{84952020-6DF1-43E7-ACBC-C28C5D89EBC7}" presName="sp" presStyleCnt="0"/>
      <dgm:spPr/>
    </dgm:pt>
    <dgm:pt modelId="{6A99BEB1-9919-425B-B63E-92920C645F96}" type="pres">
      <dgm:prSet presAssocID="{AAEF7920-CA3E-4BD1-8A59-075A5E3E88FD}" presName="arrowAndChildren" presStyleCnt="0"/>
      <dgm:spPr/>
    </dgm:pt>
    <dgm:pt modelId="{96822DC6-C2D8-4839-99D3-57CFB86AA3BE}" type="pres">
      <dgm:prSet presAssocID="{AAEF7920-CA3E-4BD1-8A59-075A5E3E88FD}" presName="parentTextArrow" presStyleLbl="node1" presStyleIdx="1" presStyleCnt="6"/>
      <dgm:spPr/>
      <dgm:t>
        <a:bodyPr/>
        <a:lstStyle/>
        <a:p>
          <a:endParaRPr lang="nl-BE"/>
        </a:p>
      </dgm:t>
    </dgm:pt>
    <dgm:pt modelId="{83B1205A-3710-4529-AC57-DDB9C4030566}" type="pres">
      <dgm:prSet presAssocID="{BD3E523E-B167-4D90-A886-F20CB5435276}" presName="sp" presStyleCnt="0"/>
      <dgm:spPr/>
    </dgm:pt>
    <dgm:pt modelId="{5239C454-7690-4BC0-A941-9D71FAC94FAB}" type="pres">
      <dgm:prSet presAssocID="{A9DD6DDD-23FA-4792-AEE6-D96E552FD35A}" presName="arrowAndChildren" presStyleCnt="0"/>
      <dgm:spPr/>
    </dgm:pt>
    <dgm:pt modelId="{039CD696-2A05-4ECD-9BA9-B02A6EE99B4E}" type="pres">
      <dgm:prSet presAssocID="{A9DD6DDD-23FA-4792-AEE6-D96E552FD35A}" presName="parentTextArrow" presStyleLbl="node1" presStyleIdx="2" presStyleCnt="6"/>
      <dgm:spPr/>
      <dgm:t>
        <a:bodyPr/>
        <a:lstStyle/>
        <a:p>
          <a:endParaRPr lang="nl-BE"/>
        </a:p>
      </dgm:t>
    </dgm:pt>
    <dgm:pt modelId="{62765D37-638C-4D44-9B71-A8B3084403FD}" type="pres">
      <dgm:prSet presAssocID="{02F3F010-A758-4D0A-A0CB-5323ECAE6319}" presName="sp" presStyleCnt="0"/>
      <dgm:spPr/>
    </dgm:pt>
    <dgm:pt modelId="{7E59E464-A797-4286-8A03-7F73890EAE91}" type="pres">
      <dgm:prSet presAssocID="{CA157EFB-0596-4DAB-8270-2E1B7CC990DD}" presName="arrowAndChildren" presStyleCnt="0"/>
      <dgm:spPr/>
    </dgm:pt>
    <dgm:pt modelId="{EF81BC21-B0DA-44D3-811A-BA8B3A8849C6}" type="pres">
      <dgm:prSet presAssocID="{CA157EFB-0596-4DAB-8270-2E1B7CC990DD}" presName="parentTextArrow" presStyleLbl="node1" presStyleIdx="3" presStyleCnt="6"/>
      <dgm:spPr/>
      <dgm:t>
        <a:bodyPr/>
        <a:lstStyle/>
        <a:p>
          <a:endParaRPr lang="nl-BE"/>
        </a:p>
      </dgm:t>
    </dgm:pt>
    <dgm:pt modelId="{53673A8C-B434-4F1E-8A9A-4B86D67E1ECD}" type="pres">
      <dgm:prSet presAssocID="{84688364-6DFC-49DF-95A9-D0804C0F3AAD}" presName="sp" presStyleCnt="0"/>
      <dgm:spPr/>
    </dgm:pt>
    <dgm:pt modelId="{382F2DF0-EDD8-4924-93F7-4782C9B1E967}" type="pres">
      <dgm:prSet presAssocID="{1B71A91D-F4AA-4039-B28B-A37D38293E31}" presName="arrowAndChildren" presStyleCnt="0"/>
      <dgm:spPr/>
    </dgm:pt>
    <dgm:pt modelId="{CA427CE0-54ED-4CBE-833D-78807EF811DD}" type="pres">
      <dgm:prSet presAssocID="{1B71A91D-F4AA-4039-B28B-A37D38293E31}" presName="parentTextArrow" presStyleLbl="node1" presStyleIdx="4" presStyleCnt="6"/>
      <dgm:spPr/>
      <dgm:t>
        <a:bodyPr/>
        <a:lstStyle/>
        <a:p>
          <a:endParaRPr lang="nl-BE"/>
        </a:p>
      </dgm:t>
    </dgm:pt>
    <dgm:pt modelId="{9283AB8C-A5AE-4F47-978A-0E8044FBE1D6}" type="pres">
      <dgm:prSet presAssocID="{D953B614-CA18-4495-9C01-DC83C6673B6A}" presName="sp" presStyleCnt="0"/>
      <dgm:spPr/>
    </dgm:pt>
    <dgm:pt modelId="{E8196968-4AB1-4A83-8967-F09DF907CDDB}" type="pres">
      <dgm:prSet presAssocID="{0D1E323F-787F-4132-8738-2286D504503F}" presName="arrowAndChildren" presStyleCnt="0"/>
      <dgm:spPr/>
    </dgm:pt>
    <dgm:pt modelId="{157312BC-EE88-4C4E-9ABF-FA02EC19F01B}" type="pres">
      <dgm:prSet presAssocID="{0D1E323F-787F-4132-8738-2286D504503F}" presName="parentTextArrow" presStyleLbl="node1" presStyleIdx="5" presStyleCnt="6"/>
      <dgm:spPr/>
      <dgm:t>
        <a:bodyPr/>
        <a:lstStyle/>
        <a:p>
          <a:endParaRPr lang="nl-BE"/>
        </a:p>
      </dgm:t>
    </dgm:pt>
  </dgm:ptLst>
  <dgm:cxnLst>
    <dgm:cxn modelId="{5502A998-E5CA-4290-84B0-1F47910CCE83}" srcId="{5DFDF809-DE84-450A-8A6C-6B76194104A7}" destId="{A9DD6DDD-23FA-4792-AEE6-D96E552FD35A}" srcOrd="3" destOrd="0" parTransId="{780CD861-523F-4BB7-A7B1-50C3A7405916}" sibTransId="{BD3E523E-B167-4D90-A886-F20CB5435276}"/>
    <dgm:cxn modelId="{409B91E5-44C3-4A1B-BA43-17C9B6F78299}" srcId="{5DFDF809-DE84-450A-8A6C-6B76194104A7}" destId="{CA157EFB-0596-4DAB-8270-2E1B7CC990DD}" srcOrd="2" destOrd="0" parTransId="{AD3C3470-818E-427B-BA38-F1B32722781D}" sibTransId="{02F3F010-A758-4D0A-A0CB-5323ECAE6319}"/>
    <dgm:cxn modelId="{6E1D8E15-441D-4F46-B1F4-80085290CE54}" srcId="{5DFDF809-DE84-450A-8A6C-6B76194104A7}" destId="{AAEF7920-CA3E-4BD1-8A59-075A5E3E88FD}" srcOrd="4" destOrd="0" parTransId="{D9B93166-29F3-4936-BE23-768210C12E17}" sibTransId="{84952020-6DF1-43E7-ACBC-C28C5D89EBC7}"/>
    <dgm:cxn modelId="{922689B3-2B37-4F68-B2FE-0645741BA450}" type="presOf" srcId="{1B71A91D-F4AA-4039-B28B-A37D38293E31}" destId="{CA427CE0-54ED-4CBE-833D-78807EF811DD}" srcOrd="0" destOrd="0" presId="urn:microsoft.com/office/officeart/2005/8/layout/process4"/>
    <dgm:cxn modelId="{4A54657A-DBB4-4597-89A8-B667891AC444}" srcId="{5DFDF809-DE84-450A-8A6C-6B76194104A7}" destId="{0D1E323F-787F-4132-8738-2286D504503F}" srcOrd="0" destOrd="0" parTransId="{7EA9B601-30DE-4659-912E-3D1FA216FF36}" sibTransId="{D953B614-CA18-4495-9C01-DC83C6673B6A}"/>
    <dgm:cxn modelId="{3191D1F5-D4E8-4BEE-9A87-81AE85D78A19}" type="presOf" srcId="{E66A4CD4-0F34-4FBE-9848-0F6A7976E165}" destId="{272F6F09-7411-409D-8F36-9FE387F60531}" srcOrd="0" destOrd="0" presId="urn:microsoft.com/office/officeart/2005/8/layout/process4"/>
    <dgm:cxn modelId="{1B7E49B1-D4BB-4F18-8F85-3CAA9301EF75}" type="presOf" srcId="{A9DD6DDD-23FA-4792-AEE6-D96E552FD35A}" destId="{039CD696-2A05-4ECD-9BA9-B02A6EE99B4E}" srcOrd="0" destOrd="0" presId="urn:microsoft.com/office/officeart/2005/8/layout/process4"/>
    <dgm:cxn modelId="{762893C1-94EB-4319-BD6F-9DBB3157E143}" type="presOf" srcId="{0D1E323F-787F-4132-8738-2286D504503F}" destId="{157312BC-EE88-4C4E-9ABF-FA02EC19F01B}" srcOrd="0" destOrd="0" presId="urn:microsoft.com/office/officeart/2005/8/layout/process4"/>
    <dgm:cxn modelId="{5AF6F950-5C11-45A2-8EB9-8C460C1B27A7}" type="presOf" srcId="{CA157EFB-0596-4DAB-8270-2E1B7CC990DD}" destId="{EF81BC21-B0DA-44D3-811A-BA8B3A8849C6}" srcOrd="0" destOrd="0" presId="urn:microsoft.com/office/officeart/2005/8/layout/process4"/>
    <dgm:cxn modelId="{5812CE23-1990-445E-8E47-05D29BC8FB69}" type="presOf" srcId="{AAEF7920-CA3E-4BD1-8A59-075A5E3E88FD}" destId="{96822DC6-C2D8-4839-99D3-57CFB86AA3BE}" srcOrd="0" destOrd="0" presId="urn:microsoft.com/office/officeart/2005/8/layout/process4"/>
    <dgm:cxn modelId="{4CAA418C-8E08-4C50-AAD3-82F0D79EB235}" type="presOf" srcId="{5DFDF809-DE84-450A-8A6C-6B76194104A7}" destId="{A38BD70C-E3C6-471D-ACA1-986E642E338D}" srcOrd="0" destOrd="0" presId="urn:microsoft.com/office/officeart/2005/8/layout/process4"/>
    <dgm:cxn modelId="{719DE14E-CD21-4FD7-A7CA-9746CFA7B7AD}" srcId="{5DFDF809-DE84-450A-8A6C-6B76194104A7}" destId="{E66A4CD4-0F34-4FBE-9848-0F6A7976E165}" srcOrd="5" destOrd="0" parTransId="{7B6BA120-1284-4DC6-9EAB-C6C1ADEAAC60}" sibTransId="{3A6EA454-1EA7-43B0-A6A6-6749D609C289}"/>
    <dgm:cxn modelId="{DA79456A-652E-423E-8762-926ADAF26DCC}" srcId="{5DFDF809-DE84-450A-8A6C-6B76194104A7}" destId="{1B71A91D-F4AA-4039-B28B-A37D38293E31}" srcOrd="1" destOrd="0" parTransId="{6AC6A3F0-B65B-438C-A068-461E7C7300A9}" sibTransId="{84688364-6DFC-49DF-95A9-D0804C0F3AAD}"/>
    <dgm:cxn modelId="{6C24E2BA-3E43-433E-96D6-8B3C66F66CE7}" type="presParOf" srcId="{A38BD70C-E3C6-471D-ACA1-986E642E338D}" destId="{92E7EEA9-7B2F-4FC0-AB75-2ED006010F00}" srcOrd="0" destOrd="0" presId="urn:microsoft.com/office/officeart/2005/8/layout/process4"/>
    <dgm:cxn modelId="{9D8BDF49-F8D4-41A0-B42E-75A9363513E1}" type="presParOf" srcId="{92E7EEA9-7B2F-4FC0-AB75-2ED006010F00}" destId="{272F6F09-7411-409D-8F36-9FE387F60531}" srcOrd="0" destOrd="0" presId="urn:microsoft.com/office/officeart/2005/8/layout/process4"/>
    <dgm:cxn modelId="{BE1868C5-5C39-4041-BB85-FDA6C6ECF781}" type="presParOf" srcId="{A38BD70C-E3C6-471D-ACA1-986E642E338D}" destId="{94E68804-0809-4579-A567-2E34E4E4B114}" srcOrd="1" destOrd="0" presId="urn:microsoft.com/office/officeart/2005/8/layout/process4"/>
    <dgm:cxn modelId="{4927AF56-D83A-4AEE-BDDC-D6AEF62E73F3}" type="presParOf" srcId="{A38BD70C-E3C6-471D-ACA1-986E642E338D}" destId="{6A99BEB1-9919-425B-B63E-92920C645F96}" srcOrd="2" destOrd="0" presId="urn:microsoft.com/office/officeart/2005/8/layout/process4"/>
    <dgm:cxn modelId="{6CA49277-F8B2-44B7-9EB9-D6408C3A0A0F}" type="presParOf" srcId="{6A99BEB1-9919-425B-B63E-92920C645F96}" destId="{96822DC6-C2D8-4839-99D3-57CFB86AA3BE}" srcOrd="0" destOrd="0" presId="urn:microsoft.com/office/officeart/2005/8/layout/process4"/>
    <dgm:cxn modelId="{E1FEE484-683A-46D8-A839-E075949B8611}" type="presParOf" srcId="{A38BD70C-E3C6-471D-ACA1-986E642E338D}" destId="{83B1205A-3710-4529-AC57-DDB9C4030566}" srcOrd="3" destOrd="0" presId="urn:microsoft.com/office/officeart/2005/8/layout/process4"/>
    <dgm:cxn modelId="{55C1BB71-F257-4A9C-A37F-6A1142B49B54}" type="presParOf" srcId="{A38BD70C-E3C6-471D-ACA1-986E642E338D}" destId="{5239C454-7690-4BC0-A941-9D71FAC94FAB}" srcOrd="4" destOrd="0" presId="urn:microsoft.com/office/officeart/2005/8/layout/process4"/>
    <dgm:cxn modelId="{D082264A-9E68-4E8E-AC2E-72FB09D6F07C}" type="presParOf" srcId="{5239C454-7690-4BC0-A941-9D71FAC94FAB}" destId="{039CD696-2A05-4ECD-9BA9-B02A6EE99B4E}" srcOrd="0" destOrd="0" presId="urn:microsoft.com/office/officeart/2005/8/layout/process4"/>
    <dgm:cxn modelId="{7BF907CC-5DAA-4C52-9399-A18B8D45C846}" type="presParOf" srcId="{A38BD70C-E3C6-471D-ACA1-986E642E338D}" destId="{62765D37-638C-4D44-9B71-A8B3084403FD}" srcOrd="5" destOrd="0" presId="urn:microsoft.com/office/officeart/2005/8/layout/process4"/>
    <dgm:cxn modelId="{D778543D-8F00-4C58-BCE5-445187B8F35F}" type="presParOf" srcId="{A38BD70C-E3C6-471D-ACA1-986E642E338D}" destId="{7E59E464-A797-4286-8A03-7F73890EAE91}" srcOrd="6" destOrd="0" presId="urn:microsoft.com/office/officeart/2005/8/layout/process4"/>
    <dgm:cxn modelId="{0C71071E-3183-47AF-AA7B-DEC0DC7886DF}" type="presParOf" srcId="{7E59E464-A797-4286-8A03-7F73890EAE91}" destId="{EF81BC21-B0DA-44D3-811A-BA8B3A8849C6}" srcOrd="0" destOrd="0" presId="urn:microsoft.com/office/officeart/2005/8/layout/process4"/>
    <dgm:cxn modelId="{6667E70D-0E9F-43BE-B67B-94BB05B660AB}" type="presParOf" srcId="{A38BD70C-E3C6-471D-ACA1-986E642E338D}" destId="{53673A8C-B434-4F1E-8A9A-4B86D67E1ECD}" srcOrd="7" destOrd="0" presId="urn:microsoft.com/office/officeart/2005/8/layout/process4"/>
    <dgm:cxn modelId="{50AE4D0C-9388-40E3-A09F-CDEE42132BCA}" type="presParOf" srcId="{A38BD70C-E3C6-471D-ACA1-986E642E338D}" destId="{382F2DF0-EDD8-4924-93F7-4782C9B1E967}" srcOrd="8" destOrd="0" presId="urn:microsoft.com/office/officeart/2005/8/layout/process4"/>
    <dgm:cxn modelId="{2A7D9D59-6A47-4138-9987-5BBACD8875B4}" type="presParOf" srcId="{382F2DF0-EDD8-4924-93F7-4782C9B1E967}" destId="{CA427CE0-54ED-4CBE-833D-78807EF811DD}" srcOrd="0" destOrd="0" presId="urn:microsoft.com/office/officeart/2005/8/layout/process4"/>
    <dgm:cxn modelId="{363D1412-A44E-4032-BA52-0FBD04231389}" type="presParOf" srcId="{A38BD70C-E3C6-471D-ACA1-986E642E338D}" destId="{9283AB8C-A5AE-4F47-978A-0E8044FBE1D6}" srcOrd="9" destOrd="0" presId="urn:microsoft.com/office/officeart/2005/8/layout/process4"/>
    <dgm:cxn modelId="{987C6379-1E41-4EAA-B8F4-8D98A875096F}" type="presParOf" srcId="{A38BD70C-E3C6-471D-ACA1-986E642E338D}" destId="{E8196968-4AB1-4A83-8967-F09DF907CDDB}" srcOrd="10" destOrd="0" presId="urn:microsoft.com/office/officeart/2005/8/layout/process4"/>
    <dgm:cxn modelId="{96890E3D-1704-495F-B666-E1933A2E1D01}" type="presParOf" srcId="{E8196968-4AB1-4A83-8967-F09DF907CDDB}" destId="{157312BC-EE88-4C4E-9ABF-FA02EC19F0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F6F09-7411-409D-8F36-9FE387F60531}">
      <dsp:nvSpPr>
        <dsp:cNvPr id="0" name=""/>
        <dsp:cNvSpPr/>
      </dsp:nvSpPr>
      <dsp:spPr>
        <a:xfrm>
          <a:off x="0" y="4644508"/>
          <a:ext cx="6984776" cy="6095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/>
            <a:t>WERKBAARHEID (2010)</a:t>
          </a:r>
        </a:p>
      </dsp:txBody>
      <dsp:txXfrm>
        <a:off x="0" y="4644508"/>
        <a:ext cx="6984776" cy="609589"/>
      </dsp:txXfrm>
    </dsp:sp>
    <dsp:sp modelId="{96822DC6-C2D8-4839-99D3-57CFB86AA3BE}">
      <dsp:nvSpPr>
        <dsp:cNvPr id="0" name=""/>
        <dsp:cNvSpPr/>
      </dsp:nvSpPr>
      <dsp:spPr>
        <a:xfrm rot="10800000">
          <a:off x="0" y="3716103"/>
          <a:ext cx="6984776" cy="937548"/>
        </a:xfrm>
        <a:prstGeom prst="upArrowCallou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/>
            <a:t>DUURZAAMHEID (2000)</a:t>
          </a:r>
        </a:p>
      </dsp:txBody>
      <dsp:txXfrm rot="10800000">
        <a:off x="0" y="3716103"/>
        <a:ext cx="6984776" cy="609191"/>
      </dsp:txXfrm>
    </dsp:sp>
    <dsp:sp modelId="{039CD696-2A05-4ECD-9BA9-B02A6EE99B4E}">
      <dsp:nvSpPr>
        <dsp:cNvPr id="0" name=""/>
        <dsp:cNvSpPr/>
      </dsp:nvSpPr>
      <dsp:spPr>
        <a:xfrm rot="10800000">
          <a:off x="0" y="2787699"/>
          <a:ext cx="6984776" cy="937548"/>
        </a:xfrm>
        <a:prstGeom prst="upArrowCallou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/>
            <a:t>INNOVATIVITEIT (1990)</a:t>
          </a:r>
        </a:p>
      </dsp:txBody>
      <dsp:txXfrm rot="10800000">
        <a:off x="0" y="2787699"/>
        <a:ext cx="6984776" cy="609191"/>
      </dsp:txXfrm>
    </dsp:sp>
    <dsp:sp modelId="{EF81BC21-B0DA-44D3-811A-BA8B3A8849C6}">
      <dsp:nvSpPr>
        <dsp:cNvPr id="0" name=""/>
        <dsp:cNvSpPr/>
      </dsp:nvSpPr>
      <dsp:spPr>
        <a:xfrm rot="10800000">
          <a:off x="0" y="1859295"/>
          <a:ext cx="6984776" cy="937548"/>
        </a:xfrm>
        <a:prstGeom prst="upArrowCallou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/>
            <a:t>FLEXIBILITEIT (1980)</a:t>
          </a:r>
        </a:p>
      </dsp:txBody>
      <dsp:txXfrm rot="10800000">
        <a:off x="0" y="1859295"/>
        <a:ext cx="6984776" cy="609191"/>
      </dsp:txXfrm>
    </dsp:sp>
    <dsp:sp modelId="{CA427CE0-54ED-4CBE-833D-78807EF811DD}">
      <dsp:nvSpPr>
        <dsp:cNvPr id="0" name=""/>
        <dsp:cNvSpPr/>
      </dsp:nvSpPr>
      <dsp:spPr>
        <a:xfrm rot="10800000">
          <a:off x="0" y="930890"/>
          <a:ext cx="6984776" cy="937548"/>
        </a:xfrm>
        <a:prstGeom prst="upArrowCallou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/>
            <a:t>KWALITEIT (1970)</a:t>
          </a:r>
        </a:p>
      </dsp:txBody>
      <dsp:txXfrm rot="10800000">
        <a:off x="0" y="930890"/>
        <a:ext cx="6984776" cy="609191"/>
      </dsp:txXfrm>
    </dsp:sp>
    <dsp:sp modelId="{157312BC-EE88-4C4E-9ABF-FA02EC19F01B}">
      <dsp:nvSpPr>
        <dsp:cNvPr id="0" name=""/>
        <dsp:cNvSpPr/>
      </dsp:nvSpPr>
      <dsp:spPr>
        <a:xfrm rot="10800000">
          <a:off x="0" y="2486"/>
          <a:ext cx="6984776" cy="937548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/>
            <a:t>PRODUCTIVITEIT (1960)</a:t>
          </a:r>
        </a:p>
      </dsp:txBody>
      <dsp:txXfrm rot="10800000">
        <a:off x="0" y="2486"/>
        <a:ext cx="6984776" cy="609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D2C8-0D3E-48F6-9924-4BC59BA97398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D3F8-1FFC-4387-98B8-966620A031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64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341D-526D-4032-A568-F87BCDCD826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6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608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341D-526D-4032-A568-F87BCDCD826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3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341D-526D-4032-A568-F87BCDCD826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433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87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i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4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8E0E3-11EA-4927-8930-0572AD5DC7E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68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CF88-BECC-40F3-AE58-428A190779B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071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8E0E3-11EA-4927-8930-0572AD5DC7E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93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08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14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27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39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54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52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814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3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48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789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44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36F3-5568-4BF6-A51C-2A74D412EF72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490-E075-4E42-A8C9-0F43D5A73D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6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foundation.org/2011/11/the-heart-of-a-new-manufacturing-economy/jeepparkwaybrownfieldspla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be/url?sa=i&amp;rct=j&amp;q=&amp;esrc=s&amp;source=images&amp;cd=&amp;cad=rja&amp;uact=8&amp;ved=0ahUKEwiUxbjD7cfKAhXFXhoKHRaMA6gQjRwIBw&amp;url=http://www.allposters.nl/-sp/Rows-of-Finished-Jeeps-Churned-Out-in-Mass-Production-for-War-Effort-as-WWII-Allies-Poster_i3781089_.htm&amp;psig=AFQjCNGJVE_DuN0gxNWtYzylY5IF79l7bA&amp;ust=1453910687070843" TargetMode="Externa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n0ImU177PAhVF8RQKHWAKCagQjRwIBw&amp;url=http://www.dagvandeverkoper.nl/&amp;bvm=bv.134495766,d.d24&amp;psig=AFQjCNEpY9uR_avFpqWTH6s_H1no_iK9Zw&amp;ust=14755856368443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be/url?sa=i&amp;rct=j&amp;q=&amp;esrc=s&amp;source=images&amp;cd=&amp;cad=rja&amp;uact=8&amp;ved=0ahUKEwjvi6vEvu3LAhWE9g4KHa3ADycQjRwIBw&amp;url=http://www.123rf.com/photo_14852048_hard-work-ahead-tough-job-be-ambitious-even-if-you-have-a-difficult-challenging-task-with-impact-to-.html&amp;bvm=bv.118443451,d.ZWU&amp;psig=AFQjCNF3A4N-kd5ptmYiqbO-4oqH58ezPw&amp;ust=1459601775560524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be/url?sa=i&amp;rct=j&amp;q=&amp;esrc=s&amp;source=images&amp;cd=&amp;cad=rja&amp;uact=8&amp;ved=0ahUKEwi6scnGv-3LAhXDDA8KHRdhAMwQjRwIBw&amp;url=http://www.dreamstime.com/photos-images/think.html&amp;bvm=bv.118443451,d.ZWU&amp;psig=AFQjCNHfKHJjb62H_Qw4SWUQ9nlQ_pjOng&amp;ust=1459602017460965" TargetMode="External"/><Relationship Id="rId3" Type="http://schemas.openxmlformats.org/officeDocument/2006/relationships/hyperlink" Target="http://www.google.be/url?sa=i&amp;rct=j&amp;q=&amp;esrc=s&amp;source=images&amp;cd=&amp;cad=rja&amp;uact=8&amp;ved=0ahUKEwinpLz8vu3LAhXE8Q4KHQ66C98QjRwIBw&amp;url=http://www.forbes.com/sites/joshbersin/2014/10/15/the-top-ten-disruptions-in-hr-technology-ignore-them-at-your-peril/&amp;bvm=bv.118443451,d.ZWU&amp;psig=AFQjCNE4jVimwYmYZT7zeo5AgF6i0Ze7uA&amp;ust=1459601863850087" TargetMode="External"/><Relationship Id="rId7" Type="http://schemas.openxmlformats.org/officeDocument/2006/relationships/hyperlink" Target="http://www.google.be/url?sa=i&amp;rct=j&amp;q=&amp;esrc=s&amp;source=images&amp;cd=&amp;cad=rja&amp;uact=8&amp;ved=0ahUKEwjs3eShwe3LAhVFbg8KHcpdC4MQjRwIBw&amp;url=http://www.businessinfocusmagazine.com/2013/06/cliffs-natural-resources/&amp;bvm=bv.118443451,d.ZWU&amp;psig=AFQjCNHh8TfH7QfwNsHxjgBLZjqGBv9Z0A&amp;ust=1459602512317832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google.be/url?sa=i&amp;rct=j&amp;q=&amp;esrc=s&amp;source=images&amp;cd=&amp;cad=rja&amp;uact=8&amp;ved=0ahUKEwiu9p_fwe3LAhWBKg8KHdr4BocQjRwIBw&amp;url=http://www.theguardian.com/commentisfree/2010/aug/24/china-traffic-jam-august-bank-holiday&amp;bvm=bv.118443451,d.ZWU&amp;psig=AFQjCNEJrIYbtzwRvzXO6FA0USrYn_Y1fA&amp;ust=1459602621614563" TargetMode="External"/><Relationship Id="rId5" Type="http://schemas.openxmlformats.org/officeDocument/2006/relationships/hyperlink" Target="http://www.google.be/url?sa=i&amp;rct=j&amp;q=&amp;esrc=s&amp;source=images&amp;cd=&amp;cad=rja&amp;uact=8&amp;ved=0ahUKEwidspyNwe3LAhXD7w4KHUYtCtIQjRwIBw&amp;url=http://www.thisismoney.co.uk/money/news/article-2246916/ONS-Unemployment-falls-largest-margin-11-years-new-workers-walking-time-jobs.html&amp;bvm=bv.118443451,d.ZWU&amp;psig=AFQjCNEEmE0ysLmsqbeGvnvMhgWMsA-TAQ&amp;ust=1459602443180985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google.be/url?sa=i&amp;rct=j&amp;q=&amp;esrc=s&amp;source=images&amp;cd=&amp;cad=rja&amp;uact=8&amp;ved=0ahUKEwjc0MPFwe3LAhUDkA8KHbpGCFMQjRwIBw&amp;url=http://www.thepeninsulaqatar.com/news/middle-east/351360/climate-change-brings-cyclone-risk-to-arabian-gulf-study&amp;bvm=bv.118443451,d.ZWU&amp;psig=AFQjCNEefz0dVbOEHNd1AWJa4RiK1gBdnA&amp;ust=1459602554141689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be/url?sa=i&amp;rct=j&amp;q=&amp;esrc=s&amp;source=images&amp;cd=&amp;cad=rja&amp;uact=8&amp;ved=0ahUKEwj4-Y7b077PAhVG1hQKHfw3CvoQjRwIBw&amp;url=http://www.dentistry.co.uk/2015/12/14/tips-to-attract-new-patients/&amp;bvm=bv.134495766,d.d24&amp;psig=AFQjCNGlk9Uf1KIsFeX8soz8-nl86Gza_g&amp;ust=147558473904965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 of Jeep factory workers">
            <a:hlinkClick r:id="rId3" tooltip="Jeep Assembly Line Celebra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" y="1589931"/>
            <a:ext cx="4429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c.allpostersimages.com/images/P-473-488-90/27/2758/774TD00Z/poster/dmitri-kessel-rows-of-finished-jeeps-churned-out-in-mass-production-for-war-effort-as-wwii-alli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9931"/>
            <a:ext cx="45053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08ddj\Desktop\beeldvorming groenschrift\Achtergrond-groenschrift 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29826"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708920"/>
            <a:ext cx="8964488" cy="384929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nl-BE" sz="3700" b="1" i="1" dirty="0" smtClean="0">
                <a:solidFill>
                  <a:schemeClr val="accent5">
                    <a:lumMod val="50000"/>
                  </a:schemeClr>
                </a:solidFill>
              </a:rPr>
              <a:t>“Business </a:t>
            </a:r>
            <a:r>
              <a:rPr lang="nl-BE" sz="3700" b="1" i="1" dirty="0">
                <a:solidFill>
                  <a:schemeClr val="accent5">
                    <a:lumMod val="50000"/>
                  </a:schemeClr>
                </a:solidFill>
              </a:rPr>
              <a:t>as </a:t>
            </a:r>
            <a:r>
              <a:rPr lang="nl-BE" sz="3700" b="1" i="1" dirty="0" err="1" smtClean="0">
                <a:solidFill>
                  <a:schemeClr val="accent5">
                    <a:lumMod val="50000"/>
                  </a:schemeClr>
                </a:solidFill>
              </a:rPr>
              <a:t>usual</a:t>
            </a:r>
            <a:r>
              <a:rPr lang="nl-BE" sz="37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l-BE" sz="3700" b="1" dirty="0">
                <a:solidFill>
                  <a:schemeClr val="accent5">
                    <a:lumMod val="50000"/>
                  </a:schemeClr>
                </a:solidFill>
              </a:rPr>
              <a:t>zal </a:t>
            </a:r>
            <a:r>
              <a:rPr lang="nl-BE" sz="3700" b="1" dirty="0" smtClean="0">
                <a:solidFill>
                  <a:schemeClr val="accent5">
                    <a:lumMod val="50000"/>
                  </a:schemeClr>
                </a:solidFill>
              </a:rPr>
              <a:t>de industrie niet redden.” </a:t>
            </a:r>
          </a:p>
          <a:p>
            <a:pPr marL="0" indent="0" algn="r">
              <a:buNone/>
            </a:pPr>
            <a:endParaRPr lang="nl-BE" sz="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nl-BE" sz="39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nl-BE" sz="3900" b="1" dirty="0">
                <a:solidFill>
                  <a:schemeClr val="accent5">
                    <a:lumMod val="50000"/>
                  </a:schemeClr>
                </a:solidFill>
              </a:rPr>
              <a:t>Als vakbond willen we niet enkel remediëren. We willen actief meewerken aan een betere toekomst voor de Vlaamse industrie.”</a:t>
            </a:r>
          </a:p>
          <a:p>
            <a:pPr marL="0" indent="0" algn="r">
              <a:buNone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(ACV-Groenschrift </a:t>
            </a:r>
            <a:r>
              <a:rPr lang="nl-BE" sz="2400" i="1" dirty="0" smtClean="0">
                <a:solidFill>
                  <a:schemeClr val="accent5">
                    <a:lumMod val="50000"/>
                  </a:schemeClr>
                </a:solidFill>
              </a:rPr>
              <a:t>De industrie een toekomst geven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7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verkoper carto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07" y="2924943"/>
            <a:ext cx="2551984" cy="39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"/>
            <a:ext cx="6731000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9992" y="1340768"/>
            <a:ext cx="4644008" cy="4785395"/>
          </a:xfrm>
        </p:spPr>
        <p:txBody>
          <a:bodyPr/>
          <a:lstStyle/>
          <a:p>
            <a:pPr marL="457200" lvl="1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endParaRPr lang="nl-BE" sz="2400" dirty="0" smtClean="0"/>
          </a:p>
          <a:p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Wolkvormige toelichting 4"/>
          <p:cNvSpPr/>
          <p:nvPr/>
        </p:nvSpPr>
        <p:spPr>
          <a:xfrm>
            <a:off x="3563888" y="188619"/>
            <a:ext cx="5439940" cy="2592309"/>
          </a:xfrm>
          <a:prstGeom prst="cloudCallout">
            <a:avLst>
              <a:gd name="adj1" fmla="val 16290"/>
              <a:gd name="adj2" fmla="val 8534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“Wij maken </a:t>
            </a:r>
            <a:r>
              <a:rPr lang="nl-BE" sz="2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ú</a:t>
            </a:r>
            <a:r>
              <a:rPr lang="nl-BE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w product volgens úw wensen!”</a:t>
            </a:r>
            <a:endParaRPr lang="nl-BE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eviews.123rf.com/images/dirkercken/dirkercken1208/dirkercken120800053/14852048-hard-work-ahead-tough-job-be-ambitious-even-if-you-have-a-difficult-challenging-task-with-impact-to--Stock-Pho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67" y="4360748"/>
            <a:ext cx="2067398" cy="24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686079"/>
              </p:ext>
            </p:extLst>
          </p:nvPr>
        </p:nvGraphicFramePr>
        <p:xfrm>
          <a:off x="323528" y="620688"/>
          <a:ext cx="6984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72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Uitdagingen</a:t>
            </a:r>
            <a:endParaRPr lang="nl-BE" dirty="0"/>
          </a:p>
        </p:txBody>
      </p:sp>
      <p:pic>
        <p:nvPicPr>
          <p:cNvPr id="7170" name="Picture 2" descr="http://blogs-images.forbes.com/joshbersin/files/2014/10/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"/>
            <a:ext cx="5334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dailymail.co.uk/i/pix/2012/12/12/article-0-14DAA939000005DC-505_634x28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500419"/>
            <a:ext cx="60388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usinessinfocusmagazine.com/wp-content/uploads/2013/06/Cliffs-Natural-Resources-631x356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6111" y="2760860"/>
            <a:ext cx="60102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epeninsulaqatar.com/images/stories/July8/August%2010/Climate%20Change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4" r="-34806"/>
          <a:stretch/>
        </p:blipFill>
        <p:spPr bwMode="auto">
          <a:xfrm>
            <a:off x="2736000" y="4760283"/>
            <a:ext cx="360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tatic-secure.guim.co.uk/sys-images/Guardian/Pix/pictures/2010/8/24/1282656098904/Traffic-jam-on-motorway-00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264984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x/think-global-3708660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Uitdagingen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Technologische evoluties</a:t>
            </a:r>
          </a:p>
          <a:p>
            <a:pPr lvl="1"/>
            <a:r>
              <a:rPr lang="nl-BE" dirty="0" smtClean="0"/>
              <a:t>Nieuwe toepassingen, producten en mogelijkheden volgen in sneller tempo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Wereldwijde concurrentiestrijd</a:t>
            </a:r>
          </a:p>
          <a:p>
            <a:pPr lvl="1"/>
            <a:r>
              <a:rPr lang="nl-BE" dirty="0" smtClean="0"/>
              <a:t>Massaproductie in lageloonlanden </a:t>
            </a:r>
            <a:r>
              <a:rPr lang="nl-BE" sz="2400" dirty="0" smtClean="0"/>
              <a:t>(kost, milieu,…)</a:t>
            </a:r>
          </a:p>
          <a:p>
            <a:pPr lvl="1"/>
            <a:r>
              <a:rPr lang="nl-BE" dirty="0" smtClean="0"/>
              <a:t>↑ aandacht voor kost, efficiëntie, rendement,…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Vergrijzing van de bevolking</a:t>
            </a:r>
          </a:p>
          <a:p>
            <a:pPr lvl="1"/>
            <a:r>
              <a:rPr lang="nl-BE" dirty="0" smtClean="0"/>
              <a:t>Kwaliteit van de arbeid?</a:t>
            </a:r>
          </a:p>
          <a:p>
            <a:pPr lvl="1"/>
            <a:r>
              <a:rPr lang="nl-BE" dirty="0" smtClean="0"/>
              <a:t>Instroom jongeren </a:t>
            </a:r>
            <a:r>
              <a:rPr lang="nl-BE" sz="2400" dirty="0" smtClean="0"/>
              <a:t>(</a:t>
            </a:r>
            <a:r>
              <a:rPr lang="nl-BE" sz="2400" dirty="0" err="1" smtClean="0"/>
              <a:t>oa</a:t>
            </a:r>
            <a:r>
              <a:rPr lang="nl-BE" sz="2400" dirty="0" smtClean="0"/>
              <a:t> imagoproblemen,…)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29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Uitdagingen 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Energie- en </a:t>
            </a:r>
            <a:r>
              <a:rPr lang="nl-BE" b="1" dirty="0" err="1" smtClean="0"/>
              <a:t>grondstoffenschaarste</a:t>
            </a:r>
            <a:endParaRPr lang="nl-BE" b="1" dirty="0" smtClean="0"/>
          </a:p>
          <a:p>
            <a:pPr lvl="1"/>
            <a:r>
              <a:rPr lang="nl-BE" dirty="0" smtClean="0"/>
              <a:t>Onzekerheid v prijzen en bevoorrading</a:t>
            </a:r>
          </a:p>
          <a:p>
            <a:pPr lvl="1"/>
            <a:r>
              <a:rPr lang="nl-BE" dirty="0" smtClean="0"/>
              <a:t>Cf. idee van koolstofarme, circulaire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Klimaatverandering</a:t>
            </a:r>
          </a:p>
          <a:p>
            <a:pPr lvl="1"/>
            <a:r>
              <a:rPr lang="nl-BE" dirty="0" smtClean="0"/>
              <a:t>Uitstoot broeikasgassen, vervuiling,…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Mobiliteitsproblemen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b="1" dirty="0" smtClean="0"/>
              <a:t>…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9249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 smtClean="0">
                <a:solidFill>
                  <a:schemeClr val="accent1">
                    <a:lumMod val="75000"/>
                  </a:schemeClr>
                </a:solidFill>
              </a:rPr>
              <a:t>Klassieke recepten… 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tips and tric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C:\Users\u08ddj\Desktop\3bd3754b-cfa6-4ac7-be84-75a18009f089_vn-water%20naar%20de%20zee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9127410" cy="72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2276872"/>
            <a:ext cx="676875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/>
              <a:t>Klassieke recepten </a:t>
            </a:r>
          </a:p>
          <a:p>
            <a:endParaRPr lang="nl-BE" sz="11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smtClean="0"/>
              <a:t>Harder werken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smtClean="0"/>
              <a:t>Standaardisering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smtClean="0"/>
              <a:t>Besparingen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smtClean="0"/>
              <a:t>Herstructureren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smtClean="0"/>
              <a:t>Extra subsidiëring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err="1" smtClean="0"/>
              <a:t>Delokalisatie</a:t>
            </a:r>
            <a:endParaRPr lang="nl-BE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BE" sz="3200" dirty="0" smtClean="0"/>
              <a:t>…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6126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6" name="Picture 4" descr="http://leuven.pvda.be/sites/default/files/styles/large/public/field/image/fordarbeidster.jpg?itok=ZSEqT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128" y="1"/>
            <a:ext cx="10404648" cy="68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tatic0.hln.be/static/photo/2013/15/11/8/20130227121513/media_xll_56014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" b="1312"/>
          <a:stretch/>
        </p:blipFill>
        <p:spPr bwMode="auto">
          <a:xfrm>
            <a:off x="4464311" y="206300"/>
            <a:ext cx="4499992" cy="25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05" y="3013784"/>
            <a:ext cx="3464975" cy="35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169</Words>
  <Application>Microsoft Office PowerPoint</Application>
  <PresentationFormat>Diavoorstelling (4:3)</PresentationFormat>
  <Paragraphs>50</Paragraphs>
  <Slides>10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Uitdagingen</vt:lpstr>
      <vt:lpstr>Uitdagingen</vt:lpstr>
      <vt:lpstr>Uitdagingen </vt:lpstr>
      <vt:lpstr>Klassieke recepten… </vt:lpstr>
      <vt:lpstr>PowerPoint-presentatie</vt:lpstr>
      <vt:lpstr>PowerPoint-presentatie</vt:lpstr>
      <vt:lpstr>PowerPoint-presentatie</vt:lpstr>
    </vt:vector>
  </TitlesOfParts>
  <Company>ACV-CSC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Dries Delissen-Jacobs</dc:creator>
  <cp:lastModifiedBy>Dries Delissen-Jacobs</cp:lastModifiedBy>
  <cp:revision>1</cp:revision>
  <dcterms:created xsi:type="dcterms:W3CDTF">2016-11-29T13:12:47Z</dcterms:created>
  <dcterms:modified xsi:type="dcterms:W3CDTF">2016-11-29T13:19:30Z</dcterms:modified>
</cp:coreProperties>
</file>